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7" r:id="rId1"/>
  </p:sldMasterIdLst>
  <p:notesMasterIdLst>
    <p:notesMasterId r:id="rId36"/>
  </p:notesMasterIdLst>
  <p:handoutMasterIdLst>
    <p:handoutMasterId r:id="rId37"/>
  </p:handoutMasterIdLst>
  <p:sldIdLst>
    <p:sldId id="318" r:id="rId2"/>
    <p:sldId id="357" r:id="rId3"/>
    <p:sldId id="258" r:id="rId4"/>
    <p:sldId id="301" r:id="rId5"/>
    <p:sldId id="259" r:id="rId6"/>
    <p:sldId id="261" r:id="rId7"/>
    <p:sldId id="350" r:id="rId8"/>
    <p:sldId id="327" r:id="rId9"/>
    <p:sldId id="352" r:id="rId10"/>
    <p:sldId id="351" r:id="rId11"/>
    <p:sldId id="346" r:id="rId12"/>
    <p:sldId id="280" r:id="rId13"/>
    <p:sldId id="358" r:id="rId14"/>
    <p:sldId id="285" r:id="rId15"/>
    <p:sldId id="368" r:id="rId16"/>
    <p:sldId id="366" r:id="rId17"/>
    <p:sldId id="367" r:id="rId18"/>
    <p:sldId id="369" r:id="rId19"/>
    <p:sldId id="370" r:id="rId20"/>
    <p:sldId id="362" r:id="rId21"/>
    <p:sldId id="371" r:id="rId22"/>
    <p:sldId id="372" r:id="rId23"/>
    <p:sldId id="373" r:id="rId24"/>
    <p:sldId id="374" r:id="rId25"/>
    <p:sldId id="375" r:id="rId26"/>
    <p:sldId id="376" r:id="rId27"/>
    <p:sldId id="377" r:id="rId28"/>
    <p:sldId id="378" r:id="rId29"/>
    <p:sldId id="379" r:id="rId30"/>
    <p:sldId id="353" r:id="rId31"/>
    <p:sldId id="354" r:id="rId32"/>
    <p:sldId id="355" r:id="rId33"/>
    <p:sldId id="347" r:id="rId34"/>
    <p:sldId id="324" r:id="rId3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8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99"/>
    <a:srgbClr val="0066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5" autoAdjust="0"/>
    <p:restoredTop sz="75545" autoAdjust="0"/>
  </p:normalViewPr>
  <p:slideViewPr>
    <p:cSldViewPr snapToGrid="0" snapToObjects="1">
      <p:cViewPr varScale="1">
        <p:scale>
          <a:sx n="75" d="100"/>
          <a:sy n="75" d="100"/>
        </p:scale>
        <p:origin x="1014" y="66"/>
      </p:cViewPr>
      <p:guideLst>
        <p:guide orient="horz" pos="828"/>
        <p:guide pos="51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30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E970DE54-C00B-4F9F-A3E1-2B6E4BBB7AE6}"/>
    <pc:docChg chg="addSld modSld">
      <pc:chgData name="" userId="" providerId="" clId="Web-{E970DE54-C00B-4F9F-A3E1-2B6E4BBB7AE6}" dt="2018-08-05T14:46:52.035" v="140" actId="20577"/>
      <pc:docMkLst>
        <pc:docMk/>
      </pc:docMkLst>
      <pc:sldChg chg="modSp add replId">
        <pc:chgData name="" userId="" providerId="" clId="Web-{E970DE54-C00B-4F9F-A3E1-2B6E4BBB7AE6}" dt="2018-08-05T14:46:52.035" v="139" actId="20577"/>
        <pc:sldMkLst>
          <pc:docMk/>
          <pc:sldMk cId="4020703923" sldId="302"/>
        </pc:sldMkLst>
        <pc:spChg chg="mod">
          <ac:chgData name="" userId="" providerId="" clId="Web-{E970DE54-C00B-4F9F-A3E1-2B6E4BBB7AE6}" dt="2018-08-05T14:46:52.035" v="139" actId="20577"/>
          <ac:spMkLst>
            <pc:docMk/>
            <pc:sldMk cId="4020703923" sldId="302"/>
            <ac:spMk id="4" creationId="{00000000-0000-0000-0000-000000000000}"/>
          </ac:spMkLst>
        </pc:spChg>
        <pc:spChg chg="mod">
          <ac:chgData name="" userId="" providerId="" clId="Web-{E970DE54-C00B-4F9F-A3E1-2B6E4BBB7AE6}" dt="2018-08-05T14:46:47.207" v="133" actId="20577"/>
          <ac:spMkLst>
            <pc:docMk/>
            <pc:sldMk cId="4020703923" sldId="302"/>
            <ac:spMk id="5" creationId="{00000000-0000-0000-0000-000000000000}"/>
          </ac:spMkLst>
        </pc:spChg>
      </pc:sldChg>
    </pc:docChg>
  </pc:docChgLst>
  <pc:docChgLst>
    <pc:chgData clId="Web-{B0845DEB-2B8C-42BD-AB59-9152FFE8B810}"/>
    <pc:docChg chg="addSld delSld modSld sldOrd">
      <pc:chgData name="" userId="" providerId="" clId="Web-{B0845DEB-2B8C-42BD-AB59-9152FFE8B810}" dt="2018-08-07T13:47:40.409" v="485" actId="20577"/>
      <pc:docMkLst>
        <pc:docMk/>
      </pc:docMkLst>
      <pc:sldChg chg="modSp">
        <pc:chgData name="" userId="" providerId="" clId="Web-{B0845DEB-2B8C-42BD-AB59-9152FFE8B810}" dt="2018-08-07T13:30:03.639" v="390" actId="20577"/>
        <pc:sldMkLst>
          <pc:docMk/>
          <pc:sldMk cId="0" sldId="259"/>
        </pc:sldMkLst>
        <pc:spChg chg="mod">
          <ac:chgData name="" userId="" providerId="" clId="Web-{B0845DEB-2B8C-42BD-AB59-9152FFE8B810}" dt="2018-08-07T13:30:03.639" v="390" actId="20577"/>
          <ac:spMkLst>
            <pc:docMk/>
            <pc:sldMk cId="0" sldId="259"/>
            <ac:spMk id="3" creationId="{00000000-0000-0000-0000-000000000000}"/>
          </ac:spMkLst>
        </pc:spChg>
      </pc:sldChg>
      <pc:sldChg chg="ord">
        <pc:chgData name="" userId="" providerId="" clId="Web-{B0845DEB-2B8C-42BD-AB59-9152FFE8B810}" dt="2018-08-07T13:32:02.123" v="392"/>
        <pc:sldMkLst>
          <pc:docMk/>
          <pc:sldMk cId="0" sldId="262"/>
        </pc:sldMkLst>
      </pc:sldChg>
      <pc:sldChg chg="modSp">
        <pc:chgData name="" userId="" providerId="" clId="Web-{B0845DEB-2B8C-42BD-AB59-9152FFE8B810}" dt="2018-08-07T13:46:24.972" v="441" actId="20577"/>
        <pc:sldMkLst>
          <pc:docMk/>
          <pc:sldMk cId="0" sldId="273"/>
        </pc:sldMkLst>
        <pc:spChg chg="mod">
          <ac:chgData name="" userId="" providerId="" clId="Web-{B0845DEB-2B8C-42BD-AB59-9152FFE8B810}" dt="2018-08-07T13:45:35.299" v="419" actId="20577"/>
          <ac:spMkLst>
            <pc:docMk/>
            <pc:sldMk cId="0" sldId="273"/>
            <ac:spMk id="4" creationId="{00000000-0000-0000-0000-000000000000}"/>
          </ac:spMkLst>
        </pc:spChg>
        <pc:spChg chg="mod">
          <ac:chgData name="" userId="" providerId="" clId="Web-{B0845DEB-2B8C-42BD-AB59-9152FFE8B810}" dt="2018-08-07T13:46:24.972" v="441" actId="20577"/>
          <ac:spMkLst>
            <pc:docMk/>
            <pc:sldMk cId="0" sldId="273"/>
            <ac:spMk id="5" creationId="{00000000-0000-0000-0000-000000000000}"/>
          </ac:spMkLst>
        </pc:spChg>
      </pc:sldChg>
      <pc:sldChg chg="modSp">
        <pc:chgData name="" userId="" providerId="" clId="Web-{B0845DEB-2B8C-42BD-AB59-9152FFE8B810}" dt="2018-08-07T13:46:00.018" v="431" actId="20577"/>
        <pc:sldMkLst>
          <pc:docMk/>
          <pc:sldMk cId="0" sldId="297"/>
        </pc:sldMkLst>
        <pc:spChg chg="mod">
          <ac:chgData name="" userId="" providerId="" clId="Web-{B0845DEB-2B8C-42BD-AB59-9152FFE8B810}" dt="2018-08-07T13:46:00.018" v="431" actId="20577"/>
          <ac:spMkLst>
            <pc:docMk/>
            <pc:sldMk cId="0" sldId="297"/>
            <ac:spMk id="4" creationId="{00000000-0000-0000-0000-000000000000}"/>
          </ac:spMkLst>
        </pc:spChg>
      </pc:sldChg>
      <pc:sldChg chg="del">
        <pc:chgData name="" userId="" providerId="" clId="Web-{B0845DEB-2B8C-42BD-AB59-9152FFE8B810}" dt="2018-08-07T13:43:02.513" v="393"/>
        <pc:sldMkLst>
          <pc:docMk/>
          <pc:sldMk cId="2774044480" sldId="303"/>
        </pc:sldMkLst>
      </pc:sldChg>
      <pc:sldChg chg="modSp add replId">
        <pc:chgData name="" userId="" providerId="" clId="Web-{B0845DEB-2B8C-42BD-AB59-9152FFE8B810}" dt="2018-08-07T13:26:04.392" v="327" actId="20577"/>
        <pc:sldMkLst>
          <pc:docMk/>
          <pc:sldMk cId="200559735" sldId="304"/>
        </pc:sldMkLst>
        <pc:spChg chg="mod">
          <ac:chgData name="" userId="" providerId="" clId="Web-{B0845DEB-2B8C-42BD-AB59-9152FFE8B810}" dt="2018-08-07T13:23:48.377" v="249" actId="20577"/>
          <ac:spMkLst>
            <pc:docMk/>
            <pc:sldMk cId="200559735" sldId="304"/>
            <ac:spMk id="2" creationId="{00000000-0000-0000-0000-000000000000}"/>
          </ac:spMkLst>
        </pc:spChg>
        <pc:spChg chg="mod">
          <ac:chgData name="" userId="" providerId="" clId="Web-{B0845DEB-2B8C-42BD-AB59-9152FFE8B810}" dt="2018-08-07T13:26:04.392" v="327" actId="20577"/>
          <ac:spMkLst>
            <pc:docMk/>
            <pc:sldMk cId="200559735" sldId="304"/>
            <ac:spMk id="3" creationId="{00000000-0000-0000-0000-000000000000}"/>
          </ac:spMkLst>
        </pc:spChg>
      </pc:sldChg>
      <pc:sldChg chg="modSp add replId">
        <pc:chgData name="" userId="" providerId="" clId="Web-{B0845DEB-2B8C-42BD-AB59-9152FFE8B810}" dt="2018-08-07T13:28:46.658" v="344" actId="20577"/>
        <pc:sldMkLst>
          <pc:docMk/>
          <pc:sldMk cId="122980614" sldId="305"/>
        </pc:sldMkLst>
        <pc:spChg chg="mod">
          <ac:chgData name="" userId="" providerId="" clId="Web-{B0845DEB-2B8C-42BD-AB59-9152FFE8B810}" dt="2018-08-07T13:28:46.658" v="344" actId="20577"/>
          <ac:spMkLst>
            <pc:docMk/>
            <pc:sldMk cId="122980614" sldId="305"/>
            <ac:spMk id="3" creationId="{00000000-0000-0000-0000-000000000000}"/>
          </ac:spMkLst>
        </pc:spChg>
      </pc:sldChg>
      <pc:sldChg chg="modSp add replId">
        <pc:chgData name="" userId="" providerId="" clId="Web-{B0845DEB-2B8C-42BD-AB59-9152FFE8B810}" dt="2018-08-07T13:47:36.331" v="483" actId="20577"/>
        <pc:sldMkLst>
          <pc:docMk/>
          <pc:sldMk cId="4202777223" sldId="306"/>
        </pc:sldMkLst>
        <pc:spChg chg="mod">
          <ac:chgData name="" userId="" providerId="" clId="Web-{B0845DEB-2B8C-42BD-AB59-9152FFE8B810}" dt="2018-08-07T13:45:48.112" v="425" actId="20577"/>
          <ac:spMkLst>
            <pc:docMk/>
            <pc:sldMk cId="4202777223" sldId="306"/>
            <ac:spMk id="4" creationId="{00000000-0000-0000-0000-000000000000}"/>
          </ac:spMkLst>
        </pc:spChg>
        <pc:spChg chg="mod">
          <ac:chgData name="" userId="" providerId="" clId="Web-{B0845DEB-2B8C-42BD-AB59-9152FFE8B810}" dt="2018-08-07T13:47:36.331" v="483" actId="20577"/>
          <ac:spMkLst>
            <pc:docMk/>
            <pc:sldMk cId="4202777223" sldId="306"/>
            <ac:spMk id="5" creationId="{00000000-0000-0000-0000-000000000000}"/>
          </ac:spMkLst>
        </pc:spChg>
      </pc:sldChg>
    </pc:docChg>
  </pc:docChgLst>
  <pc:docChgLst>
    <pc:chgData clId="Web-{AF34CF89-9FB2-4C24-8C71-9611333A01B8}"/>
    <pc:docChg chg="modSld">
      <pc:chgData name="" userId="" providerId="" clId="Web-{AF34CF89-9FB2-4C24-8C71-9611333A01B8}" dt="2018-08-11T20:08:42.059" v="13" actId="20577"/>
      <pc:docMkLst>
        <pc:docMk/>
      </pc:docMkLst>
      <pc:sldChg chg="modSp">
        <pc:chgData name="" userId="" providerId="" clId="Web-{AF34CF89-9FB2-4C24-8C71-9611333A01B8}" dt="2018-08-11T20:08:42.059" v="12" actId="20577"/>
        <pc:sldMkLst>
          <pc:docMk/>
          <pc:sldMk cId="0" sldId="271"/>
        </pc:sldMkLst>
        <pc:spChg chg="mod">
          <ac:chgData name="" userId="" providerId="" clId="Web-{AF34CF89-9FB2-4C24-8C71-9611333A01B8}" dt="2018-08-11T20:08:42.059" v="12" actId="20577"/>
          <ac:spMkLst>
            <pc:docMk/>
            <pc:sldMk cId="0" sldId="271"/>
            <ac:spMk id="3" creationId="{00000000-0000-0000-0000-000000000000}"/>
          </ac:spMkLst>
        </pc:spChg>
      </pc:sldChg>
    </pc:docChg>
  </pc:docChgLst>
  <pc:docChgLst>
    <pc:chgData clId="Web-{29B633AC-F05D-421D-A28F-8527B12CCC81}"/>
    <pc:docChg chg="addSld">
      <pc:chgData name="" userId="" providerId="" clId="Web-{29B633AC-F05D-421D-A28F-8527B12CCC81}" dt="2018-08-07T04:52:23.888" v="0"/>
      <pc:docMkLst>
        <pc:docMk/>
      </pc:docMkLst>
      <pc:sldChg chg="add replId">
        <pc:chgData name="" userId="" providerId="" clId="Web-{29B633AC-F05D-421D-A28F-8527B12CCC81}" dt="2018-08-07T04:52:23.888" v="0"/>
        <pc:sldMkLst>
          <pc:docMk/>
          <pc:sldMk cId="2774044480" sldId="303"/>
        </pc:sldMkLst>
      </pc:sldChg>
    </pc:docChg>
  </pc:docChgLst>
  <pc:docChgLst>
    <pc:chgData clId="Web-{D7494313-A9C5-41E0-86E5-4553D440E324}"/>
    <pc:docChg chg="addSld modSld">
      <pc:chgData name="" userId="" providerId="" clId="Web-{D7494313-A9C5-41E0-86E5-4553D440E324}" dt="2018-08-05T14:31:13.143" v="682" actId="20577"/>
      <pc:docMkLst>
        <pc:docMk/>
      </pc:docMkLst>
      <pc:sldChg chg="modSp">
        <pc:chgData name="" userId="" providerId="" clId="Web-{D7494313-A9C5-41E0-86E5-4553D440E324}" dt="2018-08-05T13:46:12.015" v="377" actId="20577"/>
        <pc:sldMkLst>
          <pc:docMk/>
          <pc:sldMk cId="0" sldId="258"/>
        </pc:sldMkLst>
        <pc:spChg chg="mod">
          <ac:chgData name="" userId="" providerId="" clId="Web-{D7494313-A9C5-41E0-86E5-4553D440E324}" dt="2018-08-05T13:46:12.015" v="377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" userId="" providerId="" clId="Web-{D7494313-A9C5-41E0-86E5-4553D440E324}" dt="2018-08-05T14:31:13.132" v="681" actId="20577"/>
        <pc:sldMkLst>
          <pc:docMk/>
          <pc:sldMk cId="0" sldId="259"/>
        </pc:sldMkLst>
        <pc:spChg chg="mod">
          <ac:chgData name="" userId="" providerId="" clId="Web-{D7494313-A9C5-41E0-86E5-4553D440E324}" dt="2018-08-05T14:31:13.132" v="681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" userId="" providerId="" clId="Web-{D7494313-A9C5-41E0-86E5-4553D440E324}" dt="2018-08-05T13:51:01.685" v="403" actId="20577"/>
        <pc:sldMkLst>
          <pc:docMk/>
          <pc:sldMk cId="0" sldId="261"/>
        </pc:sldMkLst>
        <pc:spChg chg="mod">
          <ac:chgData name="" userId="" providerId="" clId="Web-{D7494313-A9C5-41E0-86E5-4553D440E324}" dt="2018-08-05T13:51:01.685" v="403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 add replId">
        <pc:chgData name="" userId="" providerId="" clId="Web-{D7494313-A9C5-41E0-86E5-4553D440E324}" dt="2018-08-05T13:35:02.683" v="192" actId="20577"/>
        <pc:sldMkLst>
          <pc:docMk/>
          <pc:sldMk cId="2346709753" sldId="301"/>
        </pc:sldMkLst>
        <pc:spChg chg="mod">
          <ac:chgData name="" userId="" providerId="" clId="Web-{D7494313-A9C5-41E0-86E5-4553D440E324}" dt="2018-08-05T13:27:38.020" v="36" actId="20577"/>
          <ac:spMkLst>
            <pc:docMk/>
            <pc:sldMk cId="2346709753" sldId="301"/>
            <ac:spMk id="2" creationId="{00000000-0000-0000-0000-000000000000}"/>
          </ac:spMkLst>
        </pc:spChg>
        <pc:spChg chg="mod">
          <ac:chgData name="" userId="" providerId="" clId="Web-{D7494313-A9C5-41E0-86E5-4553D440E324}" dt="2018-08-05T13:35:02.683" v="192" actId="20577"/>
          <ac:spMkLst>
            <pc:docMk/>
            <pc:sldMk cId="2346709753" sldId="30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ED4B4-AE5B-6B4F-B284-D360CECFC5EE}" type="datetimeFigureOut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59BEF-3B75-984C-AFD0-7EAD12661D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826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A046E-4CD1-4968-A319-7B708A3C8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30FCE-8F16-4A2F-9E52-932210CA0C85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14" name="Notes Placeholder 13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265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cs typeface="Calibri"/>
              </a:rPr>
              <a:t>Added changes from the</a:t>
            </a:r>
            <a:r>
              <a:rPr lang="en-US" baseline="0" dirty="0" smtClean="0">
                <a:cs typeface="Calibri"/>
              </a:rPr>
              <a:t> December 20, 2019, spending bills:</a:t>
            </a:r>
          </a:p>
          <a:p>
            <a:r>
              <a:rPr lang="en-US" baseline="0" dirty="0" smtClean="0">
                <a:cs typeface="Calibri"/>
              </a:rPr>
              <a:t>#9, 16: Kiddie tax is out of scope (again)</a:t>
            </a:r>
          </a:p>
          <a:p>
            <a:r>
              <a:rPr lang="en-US" baseline="0" dirty="0" smtClean="0">
                <a:cs typeface="Calibri"/>
              </a:rPr>
              <a:t>#14: Medical reverts to 7.5% threshold</a:t>
            </a:r>
          </a:p>
          <a:p>
            <a:r>
              <a:rPr lang="en-US" baseline="0" dirty="0" smtClean="0">
                <a:cs typeface="Calibri"/>
              </a:rPr>
              <a:t>#17 - 18: Extenders extended again</a:t>
            </a:r>
          </a:p>
          <a:p>
            <a:r>
              <a:rPr lang="en-US" baseline="0" dirty="0" smtClean="0">
                <a:cs typeface="Calibri"/>
              </a:rPr>
              <a:t>#19: Disaster area relief</a:t>
            </a:r>
          </a:p>
          <a:p>
            <a:r>
              <a:rPr lang="en-US" baseline="0" dirty="0" smtClean="0">
                <a:cs typeface="Calibri"/>
              </a:rPr>
              <a:t>#20: Section 529 plan</a:t>
            </a:r>
          </a:p>
          <a:p>
            <a:r>
              <a:rPr lang="en-US" baseline="0" dirty="0" smtClean="0">
                <a:cs typeface="Calibri"/>
              </a:rPr>
              <a:t>#21: Increased penalties</a:t>
            </a:r>
          </a:p>
          <a:p>
            <a:r>
              <a:rPr lang="en-US" baseline="0" dirty="0" smtClean="0">
                <a:cs typeface="Calibri"/>
              </a:rPr>
              <a:t>#22 – 24: Medicaid waiver payment developments and law change</a:t>
            </a:r>
          </a:p>
          <a:p>
            <a:r>
              <a:rPr lang="en-US" baseline="0" dirty="0" smtClean="0">
                <a:cs typeface="Calibri"/>
              </a:rPr>
              <a:t>#25: Strike benefits</a:t>
            </a:r>
          </a:p>
          <a:p>
            <a:r>
              <a:rPr lang="en-US" baseline="0" dirty="0" smtClean="0">
                <a:cs typeface="Calibri"/>
              </a:rPr>
              <a:t>#29: Add new Form 8995 for </a:t>
            </a:r>
            <a:r>
              <a:rPr lang="en-US" baseline="0" dirty="0" err="1" smtClean="0">
                <a:cs typeface="Calibri"/>
              </a:rPr>
              <a:t>QBI</a:t>
            </a:r>
            <a:r>
              <a:rPr lang="en-US" baseline="0" dirty="0" smtClean="0">
                <a:cs typeface="Calibri"/>
              </a:rPr>
              <a:t> deduction</a:t>
            </a:r>
            <a:endParaRPr lang="en-US" dirty="0">
              <a:cs typeface="Calibri"/>
            </a:endParaRPr>
          </a:p>
          <a:p>
            <a:endParaRPr lang="en-US" b="1" dirty="0">
              <a:cs typeface="Calibri"/>
            </a:endParaRPr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433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10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04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Modified orders</a:t>
            </a:r>
            <a:r>
              <a:rPr lang="en-US" b="1" baseline="0" dirty="0"/>
              <a:t> will apply new law if stated in the modification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Modified orders</a:t>
            </a:r>
            <a:r>
              <a:rPr lang="en-US" b="1" baseline="0" dirty="0"/>
              <a:t> will apply new law if stated in the modification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619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code for exception points to code Section 213(f) which is what Spending Bill changes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9C280-3F33-4EDD-8E1D-C502073881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092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425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839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14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028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97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653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See Pub</a:t>
            </a:r>
            <a:r>
              <a:rPr lang="en-US" b="1" baseline="0" dirty="0"/>
              <a:t> 4012 Tab F-2 for dependent standard deduction worksheet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baseline="0" dirty="0" smtClean="0"/>
              <a:t>Dependent </a:t>
            </a:r>
            <a:r>
              <a:rPr lang="en-US" b="1" baseline="0" dirty="0"/>
              <a:t>filing threshold Pub 4012 Tab A Chart B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Dependents still claimed on return, however exemption amount</a:t>
            </a:r>
            <a:r>
              <a:rPr lang="en-US" b="1" baseline="0" dirty="0"/>
              <a:t> reduced to $0. Dependents used for HoH filing status, EIC, CTC, etc.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05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New box 5 1099-DIV for section 199A</a:t>
            </a:r>
            <a:r>
              <a:rPr lang="en-US" b="1" baseline="0" dirty="0"/>
              <a:t> dividends eligible for QBI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52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3253"/>
            <a:ext cx="9144000" cy="9953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>
            <a:off x="2" y="914233"/>
            <a:ext cx="6599583" cy="292608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8" y="2773005"/>
            <a:ext cx="5224831" cy="83462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3792016"/>
            <a:ext cx="6599583" cy="65111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2" y="3792015"/>
            <a:ext cx="6599583" cy="65111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3" y="1406634"/>
            <a:ext cx="5227900" cy="914400"/>
          </a:xfrm>
        </p:spPr>
        <p:txBody>
          <a:bodyPr>
            <a:noAutofit/>
          </a:bodyPr>
          <a:lstStyle>
            <a:lvl1pPr algn="ctr"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3810413"/>
            <a:ext cx="660196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5257120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1B042FB-C5A0-4140-9EC3-E8F3BDEE72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3400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6" y="1315641"/>
            <a:ext cx="3497580" cy="30170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30" y="1315641"/>
            <a:ext cx="3497580" cy="30170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6592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6944" userDrawn="1">
          <p15:clr>
            <a:srgbClr val="FBAE40"/>
          </p15:clr>
        </p15:guide>
        <p15:guide id="8" pos="925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1" y="1151335"/>
            <a:ext cx="3497580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3" y="1151335"/>
            <a:ext cx="3497580" cy="47982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1631158"/>
            <a:ext cx="3498056" cy="283487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3" y="1631158"/>
            <a:ext cx="3497580" cy="283487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33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1B042FB-C5A0-4140-9EC3-E8F3BDEE72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321076"/>
            <a:ext cx="7315200" cy="166596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1" y="3081340"/>
            <a:ext cx="7315200" cy="13350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92433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0508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6944" userDrawn="1">
          <p15:clr>
            <a:srgbClr val="FBAE40"/>
          </p15:clr>
        </p15:guide>
        <p15:guide id="8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3252"/>
            <a:ext cx="9144000" cy="9210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3253"/>
            <a:ext cx="9144000" cy="11443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2585079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6" y="4698978"/>
            <a:ext cx="388559" cy="273844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3252"/>
            <a:ext cx="9144000" cy="9210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0" y="-13253"/>
            <a:ext cx="9144000" cy="110375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 rot="16200000">
            <a:off x="-2121407" y="2107923"/>
            <a:ext cx="5157216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1691639" y="1708785"/>
            <a:ext cx="4297680" cy="857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4599218"/>
            <a:ext cx="236683" cy="2366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 rot="5400000">
            <a:off x="-1634304" y="2535223"/>
            <a:ext cx="5157216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588112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4698978"/>
            <a:ext cx="100039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7" y="4698978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2" y="4698978"/>
            <a:ext cx="70236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42FB-C5A0-4140-9EC3-E8F3BDEE724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2" y="4630693"/>
            <a:ext cx="2361460" cy="410414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321075"/>
            <a:ext cx="7315200" cy="3017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6949"/>
            <a:ext cx="9144000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2" y="21626"/>
            <a:ext cx="7313543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323272"/>
            <a:ext cx="236683" cy="2366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4630693"/>
            <a:ext cx="2361460" cy="41041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323272"/>
            <a:ext cx="236683" cy="2366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/>
          <p:cNvSpPr/>
          <p:nvPr/>
        </p:nvSpPr>
        <p:spPr>
          <a:xfrm>
            <a:off x="0" y="886927"/>
            <a:ext cx="9144000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3633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342892" rtl="0" eaLnBrk="1" latinLnBrk="0" hangingPunct="1"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5985" indent="-255985" algn="l" defTabSz="342892" rtl="0" eaLnBrk="1" latinLnBrk="0" hangingPunct="1">
        <a:spcBef>
          <a:spcPts val="135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53604" algn="l" defTabSz="342892" rtl="0" eaLnBrk="1" latinLnBrk="0" hangingPunct="1">
        <a:spcBef>
          <a:spcPts val="675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342892" rtl="0" eaLnBrk="1" latinLnBrk="0" hangingPunct="1">
        <a:spcBef>
          <a:spcPts val="450"/>
        </a:spcBef>
        <a:buClr>
          <a:srgbClr val="55493F"/>
        </a:buClr>
        <a:buSzPct val="110000"/>
        <a:buFont typeface="Arial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342892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342892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7378" y="1858605"/>
            <a:ext cx="5227900" cy="914400"/>
          </a:xfrm>
        </p:spPr>
        <p:txBody>
          <a:bodyPr/>
          <a:lstStyle/>
          <a:p>
            <a:r>
              <a:rPr lang="en-US" dirty="0" smtClean="0"/>
              <a:t>2019 Tax Law Changes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98111" y="1079629"/>
            <a:ext cx="4349887" cy="640080"/>
            <a:chOff x="298111" y="1079629"/>
            <a:chExt cx="4349887" cy="640080"/>
          </a:xfrm>
        </p:grpSpPr>
        <p:sp>
          <p:nvSpPr>
            <p:cNvPr id="5" name="TextBox 4"/>
            <p:cNvSpPr txBox="1"/>
            <p:nvPr/>
          </p:nvSpPr>
          <p:spPr>
            <a:xfrm>
              <a:off x="938191" y="1230392"/>
              <a:ext cx="37098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slides </a:t>
              </a:r>
              <a:r>
                <a:rPr lang="en-US" sz="1600" dirty="0">
                  <a:solidFill>
                    <a:schemeClr val="bg1"/>
                  </a:solidFill>
                </a:rPr>
                <a:t>with recent tax law </a:t>
              </a:r>
              <a:r>
                <a:rPr lang="en-US" sz="1600" dirty="0" smtClean="0">
                  <a:solidFill>
                    <a:schemeClr val="bg1"/>
                  </a:solidFill>
                </a:rPr>
                <a:t>changes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298111" y="1079629"/>
              <a:ext cx="640080" cy="64008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-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Refundable portion of child tax credit – Tab G</a:t>
            </a:r>
          </a:p>
          <a:p>
            <a:pPr lvl="1"/>
            <a:r>
              <a:rPr lang="en-US" dirty="0" smtClean="0"/>
              <a:t>Stays at $1,400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Inflation Adjustment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14360" y="960692"/>
            <a:ext cx="1287435" cy="3171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Pub 4012</a:t>
            </a:r>
          </a:p>
        </p:txBody>
      </p:sp>
    </p:spTree>
    <p:extLst>
      <p:ext uri="{BB962C8B-B14F-4D97-AF65-F5344CB8AC3E}">
        <p14:creationId xmlns:p14="http://schemas.microsoft.com/office/powerpoint/2010/main" val="3499351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-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Self-employed taxpayers can expense purchases effective 1/1/2018</a:t>
            </a:r>
          </a:p>
          <a:p>
            <a:r>
              <a:rPr lang="en-US" dirty="0" smtClean="0"/>
              <a:t>Enter as supplies or “other expenses” (not in cost of goods sold)</a:t>
            </a:r>
          </a:p>
          <a:p>
            <a:pPr lvl="1"/>
            <a:r>
              <a:rPr lang="en-US" dirty="0" smtClean="0"/>
              <a:t>Cost of goods sold section of Schedule C remains </a:t>
            </a:r>
            <a:r>
              <a:rPr lang="en-US" b="1" dirty="0" smtClean="0"/>
              <a:t>out of scope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Expensing Cost of Goods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5339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Alimony treatment for new or modified* orders after </a:t>
            </a:r>
            <a:r>
              <a:rPr lang="en-US" b="1" dirty="0" smtClean="0"/>
              <a:t>12/31/18</a:t>
            </a:r>
          </a:p>
          <a:p>
            <a:pPr lvl="1"/>
            <a:r>
              <a:rPr lang="en-US" dirty="0" smtClean="0"/>
              <a:t>Alimony payments not deductible</a:t>
            </a:r>
          </a:p>
          <a:p>
            <a:pPr lvl="1"/>
            <a:r>
              <a:rPr lang="en-US" dirty="0" smtClean="0"/>
              <a:t>Alimony received not taxable</a:t>
            </a:r>
          </a:p>
          <a:p>
            <a:pPr lvl="2"/>
            <a:r>
              <a:rPr lang="en-US" dirty="0" smtClean="0"/>
              <a:t>Not compensation for IRA purposes</a:t>
            </a:r>
          </a:p>
          <a:p>
            <a:pPr marL="429815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*Modification must specify that new rules apply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Alimony – New or Modified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mtClean="0"/>
              <a:t>Alimony under existing orders are grandfathered</a:t>
            </a:r>
          </a:p>
          <a:p>
            <a:pPr lvl="1"/>
            <a:r>
              <a:rPr lang="en-US" smtClean="0"/>
              <a:t>Alimony payments continue to be deductible</a:t>
            </a:r>
          </a:p>
          <a:p>
            <a:pPr lvl="1"/>
            <a:r>
              <a:rPr lang="en-US" smtClean="0"/>
              <a:t>Alimony received continues to be taxable</a:t>
            </a:r>
          </a:p>
          <a:p>
            <a:pPr lvl="2"/>
            <a:r>
              <a:rPr lang="en-US" smtClean="0"/>
              <a:t>Compensation for IRA purposes   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Alimony – Grandfathered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-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Shared </a:t>
            </a:r>
            <a:r>
              <a:rPr lang="en-US" dirty="0"/>
              <a:t>responsibility payment amount and percentage </a:t>
            </a:r>
            <a:r>
              <a:rPr lang="en-US" dirty="0" smtClean="0"/>
              <a:t>reduced </a:t>
            </a:r>
            <a:r>
              <a:rPr lang="en-US" dirty="0"/>
              <a:t>to zero beginning tax year </a:t>
            </a:r>
            <a:r>
              <a:rPr lang="en-US" b="1" dirty="0" smtClean="0"/>
              <a:t>2019</a:t>
            </a:r>
          </a:p>
          <a:p>
            <a:pPr lvl="1"/>
            <a:r>
              <a:rPr lang="en-US" dirty="0" smtClean="0"/>
              <a:t>No exemptions needed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ACA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pPr lvl="0">
              <a:lnSpc>
                <a:spcPct val="110000"/>
              </a:lnSpc>
            </a:pPr>
            <a:r>
              <a:rPr lang="en-US" dirty="0" smtClean="0"/>
              <a:t>Extenders restored retroactively </a:t>
            </a:r>
            <a:r>
              <a:rPr lang="en-US" dirty="0"/>
              <a:t>to tax year </a:t>
            </a:r>
            <a:r>
              <a:rPr lang="en-US" b="1" dirty="0">
                <a:solidFill>
                  <a:srgbClr val="0000FF"/>
                </a:solidFill>
              </a:rPr>
              <a:t>2018</a:t>
            </a:r>
            <a:r>
              <a:rPr lang="en-US" dirty="0"/>
              <a:t> and through </a:t>
            </a:r>
            <a:r>
              <a:rPr lang="en-US" b="1" dirty="0"/>
              <a:t>2020</a:t>
            </a:r>
            <a:r>
              <a:rPr lang="en-US" dirty="0"/>
              <a:t> – additional information is in </a:t>
            </a:r>
            <a:r>
              <a:rPr lang="en-US" i="1" dirty="0" smtClean="0"/>
              <a:t>Legislative </a:t>
            </a:r>
            <a:r>
              <a:rPr lang="en-US" i="1" dirty="0"/>
              <a:t>Extenders</a:t>
            </a:r>
            <a:r>
              <a:rPr lang="en-US" dirty="0"/>
              <a:t> sections of IRS Publications 4491 and 4012: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Exclusion of up to $2 million of discharged qualified principal residence indebtedness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Tuition and fees adjustment to gross income of up to $4,000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Residential energy credit of up to 10% of qualifying costs of certain energy-efficient property in principal residences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Itemized interest deduction for qualified mortgage insurance premiums (PMI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Extenders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7818120" y="55916"/>
            <a:ext cx="822960" cy="8229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417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Threshold for itemized medical deductions reduced to 7.5% of AGI effective January 1, </a:t>
            </a:r>
            <a:r>
              <a:rPr lang="en-US" b="1" dirty="0" smtClean="0"/>
              <a:t>2019</a:t>
            </a:r>
          </a:p>
          <a:p>
            <a:r>
              <a:rPr lang="en-US" dirty="0" smtClean="0"/>
              <a:t>Threshold reverts to 10% on January 1, 2021</a:t>
            </a:r>
          </a:p>
          <a:p>
            <a:r>
              <a:rPr lang="en-US" dirty="0" smtClean="0"/>
              <a:t>Change also applies to exception to additional tax on early distributions for qualified medical expenses (Form 5329 Code 05)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AGI Threshold for Medical Expenses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7818120" y="55916"/>
            <a:ext cx="822960" cy="8229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7214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“Kiddie </a:t>
            </a:r>
            <a:r>
              <a:rPr lang="en-US" dirty="0"/>
              <a:t>tax" </a:t>
            </a:r>
            <a:r>
              <a:rPr lang="en-US" dirty="0" smtClean="0"/>
              <a:t>reverts to </a:t>
            </a:r>
            <a:r>
              <a:rPr lang="en-US" dirty="0"/>
              <a:t>pre-2018 </a:t>
            </a:r>
            <a:r>
              <a:rPr lang="en-US" dirty="0" smtClean="0"/>
              <a:t>law – child’s </a:t>
            </a:r>
            <a:r>
              <a:rPr lang="en-US" dirty="0"/>
              <a:t>unearned income </a:t>
            </a:r>
            <a:r>
              <a:rPr lang="en-US" dirty="0" smtClean="0"/>
              <a:t>again taxed </a:t>
            </a:r>
            <a:r>
              <a:rPr lang="en-US" dirty="0"/>
              <a:t>at </a:t>
            </a:r>
            <a:r>
              <a:rPr lang="en-US" dirty="0" smtClean="0"/>
              <a:t>parents</a:t>
            </a:r>
            <a:r>
              <a:rPr lang="en-US" dirty="0"/>
              <a:t>' top marginal </a:t>
            </a:r>
            <a:r>
              <a:rPr lang="en-US" dirty="0" smtClean="0"/>
              <a:t>rates rather than at trust rates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Effective </a:t>
            </a:r>
            <a:r>
              <a:rPr lang="en-US" dirty="0"/>
              <a:t>for taxable years beginning after December 31, </a:t>
            </a:r>
            <a:r>
              <a:rPr lang="en-US" b="1" dirty="0" smtClean="0"/>
              <a:t>2019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Taxpayers </a:t>
            </a:r>
            <a:r>
              <a:rPr lang="en-US" dirty="0"/>
              <a:t>can elect to have it apply retroactively to taxable years which begin in </a:t>
            </a:r>
            <a:r>
              <a:rPr lang="en-US" b="1" dirty="0">
                <a:solidFill>
                  <a:srgbClr val="0000FF"/>
                </a:solidFill>
              </a:rPr>
              <a:t>2018</a:t>
            </a:r>
            <a:r>
              <a:rPr lang="en-US" dirty="0"/>
              <a:t>, </a:t>
            </a:r>
            <a:r>
              <a:rPr lang="en-US" b="1" dirty="0"/>
              <a:t>2019</a:t>
            </a:r>
            <a:r>
              <a:rPr lang="en-US" dirty="0"/>
              <a:t>, or </a:t>
            </a:r>
            <a:r>
              <a:rPr lang="en-US" dirty="0" smtClean="0"/>
              <a:t>both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Pre-2018 law out of scope for Tax-Aide (other than Alaska with SPEC training)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Kiddie Tax</a:t>
            </a: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7818120" y="38771"/>
            <a:ext cx="822960" cy="8229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594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Access </a:t>
            </a:r>
            <a:r>
              <a:rPr lang="en-US" dirty="0"/>
              <a:t>to up to $100,000 (total, not annually) of retirement </a:t>
            </a:r>
            <a:r>
              <a:rPr lang="en-US" dirty="0" smtClean="0"/>
              <a:t>funds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Re-contribution </a:t>
            </a:r>
            <a:r>
              <a:rPr lang="en-US" dirty="0"/>
              <a:t>over next three </a:t>
            </a:r>
            <a:r>
              <a:rPr lang="en-US" dirty="0" smtClean="0"/>
              <a:t>years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Deduction of casualty loss even if not itemizing and with no 10% </a:t>
            </a:r>
            <a:r>
              <a:rPr lang="en-US" dirty="0" smtClean="0"/>
              <a:t>threshold – out-of-scope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Can use </a:t>
            </a:r>
            <a:r>
              <a:rPr lang="en-US" dirty="0"/>
              <a:t>earned income from </a:t>
            </a:r>
            <a:r>
              <a:rPr lang="en-US" dirty="0" smtClean="0"/>
              <a:t>prior </a:t>
            </a:r>
            <a:r>
              <a:rPr lang="en-US" dirty="0"/>
              <a:t>year instead of </a:t>
            </a:r>
            <a:r>
              <a:rPr lang="en-US" dirty="0" smtClean="0"/>
              <a:t>current </a:t>
            </a:r>
            <a:r>
              <a:rPr lang="en-US" dirty="0"/>
              <a:t>year for earned income credit </a:t>
            </a:r>
            <a:r>
              <a:rPr lang="en-US" dirty="0" smtClean="0"/>
              <a:t>purposes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Automatic </a:t>
            </a:r>
            <a:r>
              <a:rPr lang="en-US" dirty="0"/>
              <a:t>60-day extension for required tax </a:t>
            </a:r>
            <a:r>
              <a:rPr lang="en-US" dirty="0" smtClean="0"/>
              <a:t>filings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More details in </a:t>
            </a:r>
            <a:r>
              <a:rPr lang="en-US" i="1" dirty="0"/>
              <a:t>Disaster Relief Tax Law Provisions</a:t>
            </a:r>
            <a:r>
              <a:rPr lang="en-US" dirty="0"/>
              <a:t> in the Tax-Aide: Training and Tax Law &gt; Tax Law &gt; Casualty Portal Library </a:t>
            </a:r>
            <a:r>
              <a:rPr lang="en-US" dirty="0" smtClean="0"/>
              <a:t>folder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Relief in Declared Federal Disaster Areas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7818120" y="38771"/>
            <a:ext cx="822960" cy="8229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6822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Additional permitted distributions </a:t>
            </a:r>
            <a:r>
              <a:rPr lang="en-US" dirty="0"/>
              <a:t>from Section 529 education savings </a:t>
            </a:r>
            <a:r>
              <a:rPr lang="en-US" dirty="0" smtClean="0"/>
              <a:t>accounts</a:t>
            </a:r>
          </a:p>
          <a:p>
            <a:pPr lvl="1"/>
            <a:r>
              <a:rPr lang="en-US" dirty="0" smtClean="0"/>
              <a:t>Expenses </a:t>
            </a:r>
            <a:r>
              <a:rPr lang="en-US" dirty="0"/>
              <a:t>associated with registered apprenticeship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p </a:t>
            </a:r>
            <a:r>
              <a:rPr lang="en-US" dirty="0"/>
              <a:t>to $10,000 total (not annually) of principal or interest </a:t>
            </a:r>
            <a:r>
              <a:rPr lang="en-US" dirty="0" smtClean="0"/>
              <a:t>for </a:t>
            </a:r>
            <a:r>
              <a:rPr lang="en-US" dirty="0"/>
              <a:t>any qualified student </a:t>
            </a:r>
            <a:r>
              <a:rPr lang="en-US" dirty="0" smtClean="0"/>
              <a:t>loan</a:t>
            </a:r>
          </a:p>
          <a:p>
            <a:pPr lvl="2"/>
            <a:r>
              <a:rPr lang="en-US" dirty="0" smtClean="0"/>
              <a:t>For </a:t>
            </a:r>
            <a:r>
              <a:rPr lang="en-US" dirty="0"/>
              <a:t>designated beneficiary or </a:t>
            </a:r>
            <a:endParaRPr lang="en-US" dirty="0" smtClean="0"/>
          </a:p>
          <a:p>
            <a:pPr lvl="2"/>
            <a:r>
              <a:rPr lang="en-US" dirty="0"/>
              <a:t>S</a:t>
            </a:r>
            <a:r>
              <a:rPr lang="en-US" dirty="0" smtClean="0"/>
              <a:t>ibling </a:t>
            </a:r>
            <a:r>
              <a:rPr lang="en-US" dirty="0"/>
              <a:t>(brother, sister, stepbrother, or stepsister) of </a:t>
            </a:r>
            <a:r>
              <a:rPr lang="en-US" dirty="0" smtClean="0"/>
              <a:t>designated beneficiary</a:t>
            </a:r>
          </a:p>
          <a:p>
            <a:r>
              <a:rPr lang="en-US" dirty="0" smtClean="0"/>
              <a:t>Effective </a:t>
            </a:r>
            <a:r>
              <a:rPr lang="en-US" dirty="0"/>
              <a:t>for distributions made after December 31, </a:t>
            </a:r>
            <a:r>
              <a:rPr lang="en-US" b="1" dirty="0" smtClean="0"/>
              <a:t>2018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529 </a:t>
            </a:r>
            <a:r>
              <a:rPr lang="en-US" dirty="0" smtClean="0"/>
              <a:t>Education Savings Accounts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7818120" y="38771"/>
            <a:ext cx="822960" cy="8229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5673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Inflation adjustments</a:t>
            </a:r>
          </a:p>
          <a:p>
            <a:r>
              <a:rPr lang="en-US" dirty="0" smtClean="0"/>
              <a:t>Law changes – including 12/20/19 changes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Some may warrant prior year amendments</a:t>
            </a:r>
          </a:p>
          <a:p>
            <a:r>
              <a:rPr lang="en-US" dirty="0" smtClean="0"/>
              <a:t>Pending developments</a:t>
            </a:r>
          </a:p>
          <a:p>
            <a:r>
              <a:rPr lang="en-US" dirty="0" smtClean="0"/>
              <a:t>Scope changes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643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law increases penalty </a:t>
            </a:r>
            <a:r>
              <a:rPr lang="en-US" dirty="0"/>
              <a:t>for failing to file </a:t>
            </a:r>
            <a:r>
              <a:rPr lang="en-US" dirty="0" smtClean="0"/>
              <a:t>tax return</a:t>
            </a:r>
          </a:p>
          <a:p>
            <a:r>
              <a:rPr lang="en-US" dirty="0" smtClean="0"/>
              <a:t>Effective </a:t>
            </a:r>
            <a:r>
              <a:rPr lang="en-US" dirty="0"/>
              <a:t>for filing dates after December 31, </a:t>
            </a:r>
            <a:r>
              <a:rPr lang="en-US" b="1" dirty="0" smtClean="0"/>
              <a:t>2019</a:t>
            </a:r>
            <a:endParaRPr lang="en-US" dirty="0" smtClean="0"/>
          </a:p>
          <a:p>
            <a:pPr lvl="1"/>
            <a:r>
              <a:rPr lang="en-US" dirty="0" smtClean="0"/>
              <a:t>Applies to </a:t>
            </a:r>
            <a:r>
              <a:rPr lang="en-US" dirty="0"/>
              <a:t>tax year 2019 filings in </a:t>
            </a:r>
            <a:r>
              <a:rPr lang="en-US" dirty="0" smtClean="0"/>
              <a:t>2020</a:t>
            </a:r>
          </a:p>
          <a:p>
            <a:r>
              <a:rPr lang="en-US" dirty="0" smtClean="0"/>
              <a:t>Tax-Aide prepared returns do not include underpayment penalties</a:t>
            </a:r>
          </a:p>
          <a:p>
            <a:pPr lvl="1"/>
            <a:r>
              <a:rPr lang="en-US" dirty="0" smtClean="0"/>
              <a:t>Advise taxpayer of possibility of a penalty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Penalty</a:t>
            </a:r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7818120" y="38771"/>
            <a:ext cx="822960" cy="8229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205965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Can take up </a:t>
            </a:r>
            <a:r>
              <a:rPr lang="en-US" dirty="0"/>
              <a:t>to $5,000 </a:t>
            </a:r>
            <a:r>
              <a:rPr lang="en-US" dirty="0" smtClean="0"/>
              <a:t>“early” withdrawal from IRA or qualified retirement plan to cover expenses associated with birth or adoption of a child without 10% additional tax penalty</a:t>
            </a:r>
          </a:p>
          <a:p>
            <a:pPr lvl="1"/>
            <a:r>
              <a:rPr lang="en-US" dirty="0" smtClean="0"/>
              <a:t>Child generally under age 18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not apply to </a:t>
            </a:r>
            <a:r>
              <a:rPr lang="en-US" dirty="0" smtClean="0"/>
              <a:t>adoption </a:t>
            </a:r>
            <a:r>
              <a:rPr lang="en-US" dirty="0"/>
              <a:t>of a child of </a:t>
            </a:r>
            <a:r>
              <a:rPr lang="en-US" dirty="0" smtClean="0"/>
              <a:t>taxpayer’s spouse</a:t>
            </a:r>
          </a:p>
          <a:p>
            <a:pPr lvl="1"/>
            <a:r>
              <a:rPr lang="en-US" dirty="0" smtClean="0"/>
              <a:t>One-year period from when child is born or adoption is finalized</a:t>
            </a:r>
          </a:p>
          <a:p>
            <a:pPr lvl="1"/>
            <a:r>
              <a:rPr lang="en-US" dirty="0" smtClean="0"/>
              <a:t>Taxpayer and spouse may each withdraw up to $5,000 from their individual plans</a:t>
            </a:r>
          </a:p>
          <a:p>
            <a:pPr lvl="1"/>
            <a:r>
              <a:rPr lang="en-US" dirty="0" smtClean="0"/>
              <a:t>Re-contributions of withdrawn amount permitted</a:t>
            </a:r>
          </a:p>
          <a:p>
            <a:pPr lvl="1"/>
            <a:r>
              <a:rPr lang="en-US" dirty="0" smtClean="0"/>
              <a:t>Effective for distributions made after December 31, </a:t>
            </a:r>
            <a:r>
              <a:rPr lang="en-US" b="1" dirty="0" smtClean="0"/>
              <a:t>2019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or Adoption of Child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7818120" y="38771"/>
            <a:ext cx="822960" cy="8229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073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Age </a:t>
            </a:r>
            <a:r>
              <a:rPr lang="en-US" dirty="0"/>
              <a:t>for beginning required minimum distributions from </a:t>
            </a:r>
            <a:r>
              <a:rPr lang="en-US" dirty="0" smtClean="0"/>
              <a:t>defined </a:t>
            </a:r>
            <a:r>
              <a:rPr lang="en-US" dirty="0"/>
              <a:t>contribution plan or IRA </a:t>
            </a:r>
            <a:r>
              <a:rPr lang="en-US" dirty="0" smtClean="0"/>
              <a:t>increased to </a:t>
            </a:r>
            <a:r>
              <a:rPr lang="en-US" dirty="0"/>
              <a:t>72 from 70½ for individuals who reach age 70½ after December 31,</a:t>
            </a:r>
            <a:r>
              <a:rPr lang="en-US" b="1" dirty="0"/>
              <a:t> </a:t>
            </a:r>
            <a:r>
              <a:rPr lang="en-US" b="1" dirty="0" smtClean="0"/>
              <a:t>2019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or all of </a:t>
            </a:r>
            <a:r>
              <a:rPr lang="en-US" dirty="0" smtClean="0"/>
              <a:t>first </a:t>
            </a:r>
            <a:r>
              <a:rPr lang="en-US" dirty="0"/>
              <a:t>distribution may again be delayed until April 1 of </a:t>
            </a:r>
            <a:r>
              <a:rPr lang="en-US" dirty="0" smtClean="0"/>
              <a:t>following </a:t>
            </a:r>
            <a:r>
              <a:rPr lang="en-US" dirty="0"/>
              <a:t>calendar </a:t>
            </a:r>
            <a:r>
              <a:rPr lang="en-US" dirty="0" smtClean="0"/>
              <a:t>year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Minimum Distribution Age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7818120" y="38771"/>
            <a:ext cx="822960" cy="8229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5166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Repeals </a:t>
            </a:r>
            <a:r>
              <a:rPr lang="en-US" dirty="0" smtClean="0"/>
              <a:t>maximum </a:t>
            </a:r>
            <a:r>
              <a:rPr lang="en-US" dirty="0"/>
              <a:t>age (currently 70½) for making contributions </a:t>
            </a:r>
            <a:r>
              <a:rPr lang="en-US" dirty="0" smtClean="0"/>
              <a:t>to </a:t>
            </a:r>
            <a:r>
              <a:rPr lang="en-US" dirty="0"/>
              <a:t>traditional </a:t>
            </a:r>
            <a:r>
              <a:rPr lang="en-US" dirty="0" smtClean="0"/>
              <a:t>IRA</a:t>
            </a:r>
          </a:p>
          <a:p>
            <a:r>
              <a:rPr lang="en-US" dirty="0" smtClean="0"/>
              <a:t>Effective </a:t>
            </a:r>
            <a:r>
              <a:rPr lang="en-US" dirty="0"/>
              <a:t>for tax years beginning after December 31, </a:t>
            </a:r>
            <a:r>
              <a:rPr lang="en-US" b="1" dirty="0" smtClean="0"/>
              <a:t>2019</a:t>
            </a:r>
            <a:endParaRPr lang="en-US" dirty="0"/>
          </a:p>
          <a:p>
            <a:pPr marL="259556" indent="0">
              <a:buNone/>
              <a:tabLst>
                <a:tab pos="259556" algn="l"/>
              </a:tabLst>
            </a:pPr>
            <a:r>
              <a:rPr lang="en-US" dirty="0" smtClean="0"/>
              <a:t>(</a:t>
            </a:r>
            <a:r>
              <a:rPr lang="en-US" dirty="0" smtClean="0">
                <a:sym typeface="Symbol" panose="05050102010706020507" pitchFamily="18" charset="2"/>
              </a:rPr>
              <a:t></a:t>
            </a:r>
            <a:r>
              <a:rPr lang="en-US" dirty="0" smtClean="0"/>
              <a:t>taxpayer born before July 1, 1949 cannot make 2019 contribution)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to IRA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7818120" y="38771"/>
            <a:ext cx="822960" cy="8229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274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Minimum </a:t>
            </a:r>
            <a:r>
              <a:rPr lang="en-US" dirty="0"/>
              <a:t>age for qualified charitable distributions from individual retirement plans remains at 70</a:t>
            </a:r>
            <a:r>
              <a:rPr lang="en-US" dirty="0" smtClean="0"/>
              <a:t>½</a:t>
            </a:r>
          </a:p>
          <a:p>
            <a:r>
              <a:rPr lang="en-US" dirty="0"/>
              <a:t>E</a:t>
            </a:r>
            <a:r>
              <a:rPr lang="en-US" dirty="0" smtClean="0"/>
              <a:t>xcludible </a:t>
            </a:r>
            <a:r>
              <a:rPr lang="en-US" dirty="0"/>
              <a:t>portion </a:t>
            </a:r>
            <a:r>
              <a:rPr lang="en-US" dirty="0" smtClean="0"/>
              <a:t>of </a:t>
            </a:r>
            <a:r>
              <a:rPr lang="en-US" dirty="0"/>
              <a:t>QCD distribution is reduced by IRA </a:t>
            </a:r>
            <a:r>
              <a:rPr lang="en-US" dirty="0" smtClean="0"/>
              <a:t>deductions (Schedule 1 Line 19) </a:t>
            </a:r>
            <a:r>
              <a:rPr lang="en-US" dirty="0"/>
              <a:t>once the taxpayer attains age 70</a:t>
            </a:r>
            <a:r>
              <a:rPr lang="en-US" dirty="0" smtClean="0"/>
              <a:t>½</a:t>
            </a:r>
          </a:p>
          <a:p>
            <a:r>
              <a:rPr lang="en-US" dirty="0" smtClean="0"/>
              <a:t>This </a:t>
            </a:r>
            <a:r>
              <a:rPr lang="en-US" dirty="0"/>
              <a:t>provision applies cumulatively for tax years beginning </a:t>
            </a:r>
            <a:r>
              <a:rPr lang="en-US" b="1" dirty="0"/>
              <a:t>after 2019</a:t>
            </a:r>
            <a:r>
              <a:rPr lang="en-US" dirty="0"/>
              <a:t> as to both distributions and </a:t>
            </a:r>
            <a:r>
              <a:rPr lang="en-US" dirty="0" smtClean="0"/>
              <a:t>deductions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Qualified Charitable Distributions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7818120" y="38771"/>
            <a:ext cx="822960" cy="8229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039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Tax counseling opportunity for taxpayer who</a:t>
            </a:r>
          </a:p>
          <a:p>
            <a:pPr lvl="1"/>
            <a:r>
              <a:rPr lang="en-US" dirty="0" smtClean="0"/>
              <a:t>Is age 70½ or older</a:t>
            </a:r>
          </a:p>
          <a:p>
            <a:pPr lvl="1"/>
            <a:r>
              <a:rPr lang="en-US" dirty="0" smtClean="0"/>
              <a:t>Receives distribution from individual retirement plan (not SEP, SIMPLE or Roth IRAs)</a:t>
            </a:r>
          </a:p>
          <a:p>
            <a:pPr lvl="1"/>
            <a:r>
              <a:rPr lang="en-US" dirty="0" smtClean="0"/>
              <a:t>Donates to qualified charity</a:t>
            </a:r>
          </a:p>
          <a:p>
            <a:r>
              <a:rPr lang="en-US" dirty="0"/>
              <a:t>QCD reduces </a:t>
            </a:r>
            <a:r>
              <a:rPr lang="en-US" dirty="0" smtClean="0"/>
              <a:t>AGI </a:t>
            </a:r>
          </a:p>
          <a:p>
            <a:pPr lvl="1"/>
            <a:r>
              <a:rPr lang="en-US" dirty="0" smtClean="0"/>
              <a:t>May be more advantageous than itemized deduction</a:t>
            </a:r>
          </a:p>
          <a:p>
            <a:pPr lvl="1"/>
            <a:r>
              <a:rPr lang="en-US" dirty="0" smtClean="0"/>
              <a:t>May impact state return too</a:t>
            </a:r>
          </a:p>
          <a:p>
            <a:r>
              <a:rPr lang="en-US" dirty="0" smtClean="0"/>
              <a:t>An option – taxpayer choice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Qualified Charitable </a:t>
            </a:r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7105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Payments by state or county </a:t>
            </a:r>
            <a:r>
              <a:rPr lang="en-US" dirty="0" smtClean="0"/>
              <a:t>to </a:t>
            </a:r>
            <a:r>
              <a:rPr lang="en-US" dirty="0"/>
              <a:t>caregiver to provide nonmedical support services to an individual if both live in same home and care is for no more than 10 children or 5 adults (19 or older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</a:t>
            </a:r>
            <a:r>
              <a:rPr lang="en-US" dirty="0"/>
              <a:t>prior years, these payments were excluded from gross income and could not be used when calculating </a:t>
            </a:r>
            <a:r>
              <a:rPr lang="en-US" dirty="0" smtClean="0"/>
              <a:t>credits</a:t>
            </a:r>
          </a:p>
          <a:p>
            <a:r>
              <a:rPr lang="en-US" dirty="0" smtClean="0"/>
              <a:t>Form </a:t>
            </a:r>
            <a:r>
              <a:rPr lang="en-US" dirty="0"/>
              <a:t>1040 Instructions (posted </a:t>
            </a:r>
            <a:r>
              <a:rPr lang="en-US" dirty="0" smtClean="0"/>
              <a:t>January 8, 2020) </a:t>
            </a:r>
            <a:r>
              <a:rPr lang="en-US" dirty="0"/>
              <a:t>allow including all or </a:t>
            </a:r>
            <a:r>
              <a:rPr lang="en-US" dirty="0" smtClean="0"/>
              <a:t>none of MWP </a:t>
            </a:r>
            <a:r>
              <a:rPr lang="en-US" dirty="0"/>
              <a:t>as earned income for credit calculations no matter how or even if </a:t>
            </a:r>
            <a:r>
              <a:rPr lang="en-US" dirty="0" smtClean="0"/>
              <a:t>payment </a:t>
            </a:r>
            <a:r>
              <a:rPr lang="en-US" dirty="0"/>
              <a:t>is reported to </a:t>
            </a:r>
            <a:r>
              <a:rPr lang="en-US" dirty="0" smtClean="0"/>
              <a:t>taxpayer </a:t>
            </a:r>
            <a:r>
              <a:rPr lang="en-US" b="1" dirty="0"/>
              <a:t>and</a:t>
            </a:r>
            <a:r>
              <a:rPr lang="en-US" dirty="0"/>
              <a:t> not including </a:t>
            </a:r>
            <a:r>
              <a:rPr lang="en-US" dirty="0" smtClean="0"/>
              <a:t>all or none of MWP </a:t>
            </a:r>
            <a:r>
              <a:rPr lang="en-US" dirty="0"/>
              <a:t>as taxable </a:t>
            </a:r>
            <a:r>
              <a:rPr lang="en-US" dirty="0" smtClean="0"/>
              <a:t>income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Medicaid Waiver Payments (MWP)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7818120" y="38771"/>
            <a:ext cx="822960" cy="8229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700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Taxpayer must provide records of payments if no tax document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Changes apply </a:t>
            </a:r>
            <a:r>
              <a:rPr lang="en-US" dirty="0">
                <a:solidFill>
                  <a:srgbClr val="0000FF"/>
                </a:solidFill>
              </a:rPr>
              <a:t>to prior three years</a:t>
            </a:r>
          </a:p>
          <a:p>
            <a:r>
              <a:rPr lang="en-US" dirty="0" smtClean="0"/>
              <a:t>Awaiting implementation information from TaxSlayer</a:t>
            </a:r>
          </a:p>
          <a:p>
            <a:r>
              <a:rPr lang="en-US" dirty="0" smtClean="0"/>
              <a:t>Will provide more information when available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Medicaid Waiver Payments (MWP)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7818120" y="38771"/>
            <a:ext cx="822960" cy="8229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656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959125" y="1321074"/>
            <a:ext cx="7315200" cy="324229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Typically reported on Form 1099-MISC in box 3 – Other Income (and then if more than $600)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Strike benefits are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Taxable income (even if not reported on Form 1099-MISC)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Earned income for tax credit purposes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Awaiting IRS confirmation that strike benefits are not subject to self-employment tax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Awaiting implementation information from TaxSlayer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Will provide more information when available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Strike Benefits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7818120" y="38771"/>
            <a:ext cx="822960" cy="8229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565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State income tax implications of these federal changes may vary by </a:t>
            </a:r>
            <a:r>
              <a:rPr lang="en-US" dirty="0" smtClean="0"/>
              <a:t>state – check with your state tax agency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Tax Law Changes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7818120" y="38771"/>
            <a:ext cx="822960" cy="8229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6615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-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 vert="horz" lIns="51435" tIns="25718" rIns="51435" bIns="25718" rtlCol="0" anchor="t">
            <a:normAutofit fontScale="92500" lnSpcReduction="10000"/>
          </a:bodyPr>
          <a:lstStyle/>
          <a:p>
            <a:r>
              <a:rPr lang="en-US" dirty="0"/>
              <a:t>Standard deduction increased to</a:t>
            </a:r>
          </a:p>
          <a:p>
            <a:pPr lvl="1"/>
            <a:r>
              <a:rPr lang="en-US" dirty="0"/>
              <a:t>$</a:t>
            </a:r>
            <a:r>
              <a:rPr lang="en-US" dirty="0" smtClean="0"/>
              <a:t>24,400 </a:t>
            </a:r>
            <a:r>
              <a:rPr lang="en-US" dirty="0"/>
              <a:t>MFJ and QW</a:t>
            </a:r>
          </a:p>
          <a:p>
            <a:pPr lvl="1"/>
            <a:r>
              <a:rPr lang="en-US" dirty="0"/>
              <a:t>$</a:t>
            </a:r>
            <a:r>
              <a:rPr lang="en-US" dirty="0" smtClean="0"/>
              <a:t>18,350 </a:t>
            </a:r>
            <a:r>
              <a:rPr lang="en-US" dirty="0"/>
              <a:t>HoH</a:t>
            </a:r>
          </a:p>
          <a:p>
            <a:pPr lvl="1"/>
            <a:r>
              <a:rPr lang="en-US" dirty="0"/>
              <a:t>$</a:t>
            </a:r>
            <a:r>
              <a:rPr lang="en-US" dirty="0" smtClean="0"/>
              <a:t>12,200 </a:t>
            </a:r>
            <a:r>
              <a:rPr lang="en-US" dirty="0"/>
              <a:t>Single and MFS</a:t>
            </a:r>
          </a:p>
          <a:p>
            <a:r>
              <a:rPr lang="en-US" dirty="0"/>
              <a:t>Additional standard deduction amount for age 65 and older and/or blind increased</a:t>
            </a:r>
          </a:p>
          <a:p>
            <a:pPr lvl="1" indent="-190024"/>
            <a:r>
              <a:rPr lang="en-US" dirty="0" smtClean="0"/>
              <a:t>$1,650 </a:t>
            </a:r>
            <a:r>
              <a:rPr lang="en-US" dirty="0"/>
              <a:t>S, HoH</a:t>
            </a:r>
            <a:endParaRPr lang="en-US" dirty="0">
              <a:cs typeface="Calibri"/>
            </a:endParaRPr>
          </a:p>
          <a:p>
            <a:pPr lvl="1" indent="-190024"/>
            <a:r>
              <a:rPr lang="en-US" dirty="0"/>
              <a:t>$1,300 MFJ, MFS, </a:t>
            </a:r>
            <a:r>
              <a:rPr lang="en-US" dirty="0" smtClean="0"/>
              <a:t>QW (no change)</a:t>
            </a:r>
            <a:endParaRPr lang="en-US" dirty="0">
              <a:cs typeface="Calibri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Standard </a:t>
            </a:r>
            <a:r>
              <a:rPr lang="en-US" dirty="0" smtClean="0"/>
              <a:t>Deduction Inflation Adjustments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56297" y="960692"/>
            <a:ext cx="1845497" cy="3250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Pub 4012 Tab </a:t>
            </a:r>
            <a:r>
              <a:rPr lang="en-US" b="1" dirty="0" smtClean="0"/>
              <a:t>F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-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Form 1099-INT boxes 10 through 13</a:t>
            </a:r>
          </a:p>
          <a:p>
            <a:r>
              <a:rPr lang="en-US" dirty="0" smtClean="0"/>
              <a:t>TaxSlayer input screen enhanced</a:t>
            </a:r>
          </a:p>
          <a:p>
            <a:r>
              <a:rPr lang="en-US" dirty="0" smtClean="0"/>
              <a:t>Type what you see*</a:t>
            </a:r>
          </a:p>
          <a:p>
            <a:pPr>
              <a:buNone/>
            </a:pPr>
            <a:endParaRPr lang="en-US" sz="2432" dirty="0"/>
          </a:p>
          <a:p>
            <a:pPr>
              <a:buNone/>
            </a:pPr>
            <a:r>
              <a:rPr lang="en-US" dirty="0" smtClean="0"/>
              <a:t>*	Box 13 exception: reduce Box 8 exempt interest by amount in box 13 – see lesson 12 Interest and Dividend income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Scope for 2019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820" t="5159" b="4616"/>
          <a:stretch/>
        </p:blipFill>
        <p:spPr>
          <a:xfrm>
            <a:off x="4353515" y="2354403"/>
            <a:ext cx="2985448" cy="89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4757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-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Form 1099-OID boxes 8 through 11</a:t>
            </a:r>
          </a:p>
          <a:p>
            <a:r>
              <a:rPr lang="en-US" dirty="0" smtClean="0"/>
              <a:t>TaxSlayer input screen enhanced</a:t>
            </a:r>
          </a:p>
          <a:p>
            <a:r>
              <a:rPr lang="en-US" dirty="0" smtClean="0"/>
              <a:t>Type what you see</a:t>
            </a:r>
          </a:p>
          <a:p>
            <a:r>
              <a:rPr lang="en-US" dirty="0" smtClean="0"/>
              <a:t>See lesson 12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Scope for 2019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2182" y="2540935"/>
            <a:ext cx="3157333" cy="121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09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962026" y="1315640"/>
            <a:ext cx="3497580" cy="326498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Form 1099-PATR box 1 </a:t>
            </a:r>
          </a:p>
          <a:p>
            <a:pPr lvl="1"/>
            <a:r>
              <a:rPr lang="en-US" dirty="0" smtClean="0"/>
              <a:t>Must be for personal (nonbusiness) use purchases</a:t>
            </a:r>
          </a:p>
          <a:p>
            <a:pPr lvl="1"/>
            <a:r>
              <a:rPr lang="en-US" dirty="0" smtClean="0"/>
              <a:t>Dividends are not </a:t>
            </a:r>
            <a:br>
              <a:rPr lang="en-US" dirty="0" smtClean="0"/>
            </a:br>
            <a:r>
              <a:rPr lang="en-US" dirty="0" smtClean="0"/>
              <a:t>taxable and not </a:t>
            </a:r>
            <a:br>
              <a:rPr lang="en-US" dirty="0" smtClean="0"/>
            </a:br>
            <a:r>
              <a:rPr lang="en-US" dirty="0" smtClean="0"/>
              <a:t>reportable</a:t>
            </a:r>
          </a:p>
          <a:p>
            <a:r>
              <a:rPr lang="en-US" dirty="0" smtClean="0"/>
              <a:t>No need to input into TaxSlayer</a:t>
            </a:r>
          </a:p>
          <a:p>
            <a:r>
              <a:rPr lang="en-US" dirty="0" smtClean="0"/>
              <a:t>Notate in the Intake Booklet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Scope for 2019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432" y="1937618"/>
            <a:ext cx="5090493" cy="134041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154401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-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Form 1040 and numbered schedules redesigned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New Form 1040-SR (same information as on Form 1040 with larger print) – optional to include in TaxSlayer print set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Schedule C-EZ and Form 2555-EZ obsolete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No longer necessary to force Schedule C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Form 8965 (ACA exemptions) obsolete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No shared responsibility payment beginning 2019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New Form 8995 for </a:t>
            </a:r>
            <a:r>
              <a:rPr lang="en-US" dirty="0" err="1" smtClean="0"/>
              <a:t>QBI</a:t>
            </a:r>
            <a:r>
              <a:rPr lang="en-US" dirty="0" smtClean="0"/>
              <a:t> deduction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39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Training -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Law Changes</a:t>
            </a:r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679" y="1451664"/>
            <a:ext cx="2627038" cy="262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4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Dependent standard deduction is the greater of</a:t>
            </a:r>
          </a:p>
          <a:p>
            <a:pPr lvl="1"/>
            <a:r>
              <a:rPr lang="en-US" dirty="0" smtClean="0"/>
              <a:t>$1,100 or</a:t>
            </a:r>
          </a:p>
          <a:p>
            <a:pPr lvl="1"/>
            <a:r>
              <a:rPr lang="en-US" dirty="0" smtClean="0"/>
              <a:t>Earned income plus $350 not to exceed standard deduction for filing status</a:t>
            </a:r>
          </a:p>
          <a:p>
            <a:pPr lvl="2"/>
            <a:r>
              <a:rPr lang="en-US" dirty="0" smtClean="0"/>
              <a:t>Single $12,200</a:t>
            </a:r>
          </a:p>
          <a:p>
            <a:r>
              <a:rPr lang="en-US" dirty="0" smtClean="0"/>
              <a:t>Standard deduction worksheet for dependents in Volunteer Resource Guide (Pub 4012)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Standard Deduction Single Dependent Under 65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56297" y="960692"/>
            <a:ext cx="1845497" cy="3250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Pub 4012 Tab </a:t>
            </a:r>
            <a:r>
              <a:rPr lang="en-US" b="1" dirty="0" smtClean="0"/>
              <a:t>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670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Filing thresholds for most taxpayers is their standard deduction</a:t>
            </a:r>
          </a:p>
          <a:p>
            <a:pPr lvl="1"/>
            <a:r>
              <a:rPr lang="en-US" dirty="0" smtClean="0"/>
              <a:t>See exceptions in footnotes to Chart A</a:t>
            </a:r>
          </a:p>
          <a:p>
            <a:pPr lvl="1"/>
            <a:r>
              <a:rPr lang="en-US" dirty="0" smtClean="0"/>
              <a:t>Also see Chart C for other situations that must file</a:t>
            </a:r>
          </a:p>
          <a:p>
            <a:r>
              <a:rPr lang="en-US" dirty="0" smtClean="0"/>
              <a:t>Filing threshold increased by additional standard deduction amount due to age 65 or older</a:t>
            </a:r>
          </a:p>
          <a:p>
            <a:pPr lvl="1"/>
            <a:r>
              <a:rPr lang="en-US" b="1" dirty="0" smtClean="0"/>
              <a:t>Filing threshold </a:t>
            </a:r>
            <a:r>
              <a:rPr lang="en-US" dirty="0" smtClean="0"/>
              <a:t>not increased by additional amount for blindness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Filing Threshold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05484" y="966374"/>
            <a:ext cx="2222191" cy="3028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Pub 4012 </a:t>
            </a:r>
            <a:r>
              <a:rPr lang="en-US" b="1" dirty="0"/>
              <a:t>Tab</a:t>
            </a:r>
            <a:r>
              <a:rPr lang="en-US" sz="1350" b="1" dirty="0"/>
              <a:t> A Chart 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-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Personal </a:t>
            </a:r>
            <a:r>
              <a:rPr lang="en-US" dirty="0" smtClean="0"/>
              <a:t>or dependent exemption </a:t>
            </a:r>
            <a:r>
              <a:rPr lang="en-US" dirty="0"/>
              <a:t>deduction</a:t>
            </a:r>
            <a:r>
              <a:rPr lang="en-US" dirty="0" smtClean="0"/>
              <a:t> is </a:t>
            </a:r>
            <a:r>
              <a:rPr lang="en-US" dirty="0"/>
              <a:t>$</a:t>
            </a:r>
            <a:r>
              <a:rPr lang="en-US" dirty="0" smtClean="0"/>
              <a:t>0 through 2025</a:t>
            </a:r>
            <a:endParaRPr lang="en-US" dirty="0"/>
          </a:p>
          <a:p>
            <a:r>
              <a:rPr lang="en-US" dirty="0" smtClean="0"/>
              <a:t>Threshold amount = $4,200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sed for </a:t>
            </a:r>
            <a:r>
              <a:rPr lang="en-US" dirty="0"/>
              <a:t>qualifying relative gross income test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Qualifying Relative Gross Income Test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-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Earned income credit – Tab I</a:t>
            </a:r>
          </a:p>
          <a:p>
            <a:r>
              <a:rPr lang="en-US" dirty="0" smtClean="0"/>
              <a:t>Student loan interest income phase out –Tab E</a:t>
            </a:r>
          </a:p>
          <a:p>
            <a:r>
              <a:rPr lang="en-US" dirty="0" smtClean="0"/>
              <a:t>Standard mileage rate – Tab D (business income) and Tab F</a:t>
            </a:r>
          </a:p>
          <a:p>
            <a:r>
              <a:rPr lang="en-US" dirty="0" smtClean="0"/>
              <a:t>Education credits income phase out – Tab J </a:t>
            </a:r>
          </a:p>
          <a:p>
            <a:r>
              <a:rPr lang="en-US" dirty="0" smtClean="0"/>
              <a:t>Foreign earned income exclusion (international certification required)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Inflation Adjustments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14360" y="960692"/>
            <a:ext cx="1287435" cy="3171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Pub 4012</a:t>
            </a:r>
          </a:p>
        </p:txBody>
      </p:sp>
    </p:spTree>
    <p:extLst>
      <p:ext uri="{BB962C8B-B14F-4D97-AF65-F5344CB8AC3E}">
        <p14:creationId xmlns:p14="http://schemas.microsoft.com/office/powerpoint/2010/main" val="22743968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97F27F-78FB-46D3-BA67-317616989FD7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Income limits on IRA deductions – Tab E</a:t>
            </a:r>
          </a:p>
          <a:p>
            <a:r>
              <a:rPr lang="en-US" dirty="0" smtClean="0"/>
              <a:t>Qualified Business Income (QBI) deduction thresholds – </a:t>
            </a:r>
            <a:br>
              <a:rPr lang="en-US" dirty="0" smtClean="0"/>
            </a:br>
            <a:r>
              <a:rPr lang="en-US" dirty="0" smtClean="0"/>
              <a:t>Tab F</a:t>
            </a:r>
          </a:p>
          <a:p>
            <a:pPr lvl="1"/>
            <a:r>
              <a:rPr lang="en-US" dirty="0" smtClean="0"/>
              <a:t>$321,400 for MFJ</a:t>
            </a:r>
          </a:p>
          <a:p>
            <a:pPr lvl="1"/>
            <a:r>
              <a:rPr lang="en-US" dirty="0" smtClean="0"/>
              <a:t>$160,725 for MFS</a:t>
            </a:r>
          </a:p>
          <a:p>
            <a:pPr lvl="1"/>
            <a:r>
              <a:rPr lang="en-US" dirty="0" smtClean="0"/>
              <a:t>$160,700 for single or </a:t>
            </a:r>
            <a:r>
              <a:rPr lang="en-US" dirty="0" err="1" smtClean="0"/>
              <a:t>HoH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Scope: if taxable income (before the QBI deduction) exceeds the threshold, return is out of scope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Inflation Adjustments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14360" y="960692"/>
            <a:ext cx="1287435" cy="3171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Pub 4012</a:t>
            </a:r>
          </a:p>
        </p:txBody>
      </p:sp>
    </p:spTree>
    <p:extLst>
      <p:ext uri="{BB962C8B-B14F-4D97-AF65-F5344CB8AC3E}">
        <p14:creationId xmlns:p14="http://schemas.microsoft.com/office/powerpoint/2010/main" val="155496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-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savings account contribution limits – Tab E</a:t>
            </a:r>
          </a:p>
          <a:p>
            <a:r>
              <a:rPr lang="en-US" dirty="0" smtClean="0"/>
              <a:t>Limit on long term care insurance deduction – Tab F</a:t>
            </a:r>
          </a:p>
          <a:p>
            <a:r>
              <a:rPr lang="en-US" dirty="0" smtClean="0"/>
              <a:t>Kiddie tax kicks in at $2,200 of unearned income (after the filing threshold is met) – Tab H </a:t>
            </a:r>
            <a:r>
              <a:rPr lang="en-US" b="1" dirty="0" smtClean="0">
                <a:solidFill>
                  <a:srgbClr val="00B050"/>
                </a:solidFill>
              </a:rPr>
              <a:t>(See slide later)</a:t>
            </a:r>
          </a:p>
          <a:p>
            <a:r>
              <a:rPr lang="en-US" dirty="0" smtClean="0"/>
              <a:t>ACA: federal poverty lines updated for premium tax credit purposes – Tab 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Inflation Adjustments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14360" y="960692"/>
            <a:ext cx="1287435" cy="3171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Pub 4012</a:t>
            </a:r>
          </a:p>
        </p:txBody>
      </p:sp>
    </p:spTree>
    <p:extLst>
      <p:ext uri="{BB962C8B-B14F-4D97-AF65-F5344CB8AC3E}">
        <p14:creationId xmlns:p14="http://schemas.microsoft.com/office/powerpoint/2010/main" val="7088379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ARPF PPTX Template W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>
              <a:lumMod val="75000"/>
            </a:schemeClr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3.potx" id="{09A11800-1FAA-4462-9884-8560C81008AD}" vid="{C6F55885-FEB7-4C60-8FC5-DEB160FF1D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AARPF PPTX Template Widescreen</Template>
  <TotalTime>7578</TotalTime>
  <Words>1883</Words>
  <Application>Microsoft Office PowerPoint</Application>
  <PresentationFormat>On-screen Show (16:9)</PresentationFormat>
  <Paragraphs>296</Paragraphs>
  <Slides>34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Symbol</vt:lpstr>
      <vt:lpstr>Wingdings</vt:lpstr>
      <vt:lpstr>AARPF PPTX Template Wide</vt:lpstr>
      <vt:lpstr>2019 Tax Law Changes</vt:lpstr>
      <vt:lpstr>Lesson Topics</vt:lpstr>
      <vt:lpstr>Standard Deduction Inflation Adjustments </vt:lpstr>
      <vt:lpstr>Standard Deduction Single Dependent Under 65</vt:lpstr>
      <vt:lpstr>Filing Threshold</vt:lpstr>
      <vt:lpstr>Qualifying Relative Gross Income Test</vt:lpstr>
      <vt:lpstr>Other Inflation Adjustments</vt:lpstr>
      <vt:lpstr>Other Inflation Adjustments</vt:lpstr>
      <vt:lpstr>Other Inflation Adjustments</vt:lpstr>
      <vt:lpstr>No Inflation Adjustment </vt:lpstr>
      <vt:lpstr>Expensing Cost of Goods </vt:lpstr>
      <vt:lpstr>Alimony – New or Modified </vt:lpstr>
      <vt:lpstr>Alimony – Grandfathered </vt:lpstr>
      <vt:lpstr>ACA</vt:lpstr>
      <vt:lpstr>Extenders</vt:lpstr>
      <vt:lpstr>AGI Threshold for Medical Expenses</vt:lpstr>
      <vt:lpstr>Kiddie Tax</vt:lpstr>
      <vt:lpstr>Relief in Declared Federal Disaster Areas</vt:lpstr>
      <vt:lpstr>Section 529 Education Savings Accounts</vt:lpstr>
      <vt:lpstr>Increased Penalty</vt:lpstr>
      <vt:lpstr>Birth or Adoption of Child</vt:lpstr>
      <vt:lpstr>Required Minimum Distribution Age</vt:lpstr>
      <vt:lpstr>Contributions to IRA</vt:lpstr>
      <vt:lpstr>Qualified Charitable Distributions</vt:lpstr>
      <vt:lpstr>Qualified Charitable Distribution</vt:lpstr>
      <vt:lpstr>Medicaid Waiver Payments (MWP)</vt:lpstr>
      <vt:lpstr>Medicaid Waiver Payments (MWP)</vt:lpstr>
      <vt:lpstr>Strike Benefits</vt:lpstr>
      <vt:lpstr>Federal Tax Law Changes</vt:lpstr>
      <vt:lpstr>In Scope for 2019</vt:lpstr>
      <vt:lpstr>In Scope for 2019</vt:lpstr>
      <vt:lpstr>In Scope for 2019</vt:lpstr>
      <vt:lpstr>Form Changes</vt:lpstr>
      <vt:lpstr>Tax Law Changes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Tax Law Changes Tax Year 2018</dc:title>
  <dc:creator>Gail Wills</dc:creator>
  <cp:lastModifiedBy>Gale Stricker</cp:lastModifiedBy>
  <cp:revision>661</cp:revision>
  <dcterms:created xsi:type="dcterms:W3CDTF">2020-01-03T15:57:56Z</dcterms:created>
  <dcterms:modified xsi:type="dcterms:W3CDTF">2020-01-12T03:58:33Z</dcterms:modified>
</cp:coreProperties>
</file>